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34"/>
  </p:notesMasterIdLst>
  <p:sldIdLst>
    <p:sldId id="256" r:id="rId2"/>
    <p:sldId id="257" r:id="rId3"/>
    <p:sldId id="352" r:id="rId4"/>
    <p:sldId id="481" r:id="rId5"/>
    <p:sldId id="465" r:id="rId6"/>
    <p:sldId id="463" r:id="rId7"/>
    <p:sldId id="474" r:id="rId8"/>
    <p:sldId id="485" r:id="rId9"/>
    <p:sldId id="493" r:id="rId10"/>
    <p:sldId id="498" r:id="rId11"/>
    <p:sldId id="470" r:id="rId12"/>
    <p:sldId id="497" r:id="rId13"/>
    <p:sldId id="499" r:id="rId14"/>
    <p:sldId id="471" r:id="rId15"/>
    <p:sldId id="472" r:id="rId16"/>
    <p:sldId id="473" r:id="rId17"/>
    <p:sldId id="483" r:id="rId18"/>
    <p:sldId id="500" r:id="rId19"/>
    <p:sldId id="476" r:id="rId20"/>
    <p:sldId id="494" r:id="rId21"/>
    <p:sldId id="496" r:id="rId22"/>
    <p:sldId id="478" r:id="rId23"/>
    <p:sldId id="482" r:id="rId24"/>
    <p:sldId id="475" r:id="rId25"/>
    <p:sldId id="495" r:id="rId26"/>
    <p:sldId id="477" r:id="rId27"/>
    <p:sldId id="466" r:id="rId28"/>
    <p:sldId id="467" r:id="rId29"/>
    <p:sldId id="468" r:id="rId30"/>
    <p:sldId id="464" r:id="rId31"/>
    <p:sldId id="469" r:id="rId32"/>
    <p:sldId id="320" r:id="rId33"/>
  </p:sldIdLst>
  <p:sldSz cx="9906000" cy="6858000" type="A4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de New Roman" panose="020B0604020202020204" charset="0"/>
      <p:regular r:id="rId39"/>
    </p:embeddedFont>
    <p:embeddedFont>
      <p:font typeface="Gotham Book" panose="02000603040000020004" pitchFamily="2" charset="0"/>
      <p:regular r:id="rId40"/>
      <p:italic r:id="rId41"/>
    </p:embeddedFont>
    <p:embeddedFont>
      <p:font typeface="Gotham Medium" panose="02000603030000020004" pitchFamily="2" charset="0"/>
      <p:regular r:id="rId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433"/>
    <a:srgbClr val="FFFFFF"/>
    <a:srgbClr val="8C3836"/>
    <a:srgbClr val="00ABA9"/>
    <a:srgbClr val="008582"/>
    <a:srgbClr val="3C659D"/>
    <a:srgbClr val="A20025"/>
    <a:srgbClr val="668100"/>
    <a:srgbClr val="647687"/>
    <a:srgbClr val="877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>
      <p:cViewPr varScale="1">
        <p:scale>
          <a:sx n="111" d="100"/>
          <a:sy n="111" d="100"/>
        </p:scale>
        <p:origin x="1266" y="10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9DA7A-FF37-4E06-83B5-C92103564C50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DAD3E-99F3-4FC4-8505-5984D56852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6">
            <a:extLst>
              <a:ext uri="{FF2B5EF4-FFF2-40B4-BE49-F238E27FC236}">
                <a16:creationId xmlns:a16="http://schemas.microsoft.com/office/drawing/2014/main" id="{157EFC73-737A-4BD1-AE24-821D999C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00"/>
                    </a14:imgEffect>
                    <a14:imgEffect>
                      <a14:brightnessContrast bright="51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7067" y="5137204"/>
            <a:ext cx="1568933" cy="1714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592796"/>
            <a:ext cx="9906000" cy="3672408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0" y="3429000"/>
            <a:ext cx="9906000" cy="1844824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58985"/>
            <a:ext cx="84201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Gotham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429000"/>
            <a:ext cx="6934200" cy="141500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2C51-7655-4BA5-9454-2FA93699DA4A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14338" name="AutoShape 2" descr="https://events-cms.s3.amazonaws.com/uploads/events/53909b2a298edf9b120001cc/event_files/document/53a1c5b2298edf89d7000224-n_essecbusinessschool_hd-png/N_EssecBusinessSchool_HD.png"/>
          <p:cNvSpPr>
            <a:spLocks noChangeAspect="1" noChangeArrowheads="1"/>
          </p:cNvSpPr>
          <p:nvPr/>
        </p:nvSpPr>
        <p:spPr bwMode="auto">
          <a:xfrm>
            <a:off x="155580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Connector 11"/>
          <p:cNvCxnSpPr>
            <a:stCxn id="7" idx="1"/>
            <a:endCxn id="7" idx="3"/>
          </p:cNvCxnSpPr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  <p:sp>
        <p:nvSpPr>
          <p:cNvPr id="18" name="AutoShape 2" descr="https://events-cms.s3.amazonaws.com/uploads/events/53909b2a298edf9b120001cc/event_files/document/53a1c5b2298edf89d7000224-n_essecbusinessschool_hd-png/N_EssecBusinessSchool_HD.png">
            <a:extLst>
              <a:ext uri="{FF2B5EF4-FFF2-40B4-BE49-F238E27FC236}">
                <a16:creationId xmlns:a16="http://schemas.microsoft.com/office/drawing/2014/main" id="{F4A1C5DC-9505-4DFD-9EED-3133C59315F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55581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22F93B64-7A5D-40A9-AA0E-A2966D64B4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5" y="260648"/>
            <a:ext cx="1035182" cy="96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542AB4-7045-4126-B405-E1BE711FC800}"/>
              </a:ext>
            </a:extLst>
          </p:cNvPr>
          <p:cNvCxnSpPr>
            <a:stCxn id="7" idx="1"/>
            <a:endCxn id="7" idx="3"/>
          </p:cNvCxnSpPr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7F77E2-AD76-4DC8-96E7-C5812AE5E660}"/>
              </a:ext>
            </a:extLst>
          </p:cNvPr>
          <p:cNvSpPr txBox="1"/>
          <p:nvPr userDrawn="1"/>
        </p:nvSpPr>
        <p:spPr>
          <a:xfrm>
            <a:off x="2066633" y="6597352"/>
            <a:ext cx="5692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 Book" pitchFamily="2" charset="0"/>
              </a:rPr>
              <a:t>Copyright © Arnaud De Bruyn   |   ESSEC Business School   |   debruyn@essec.edu</a:t>
            </a:r>
          </a:p>
        </p:txBody>
      </p:sp>
    </p:spTree>
    <p:extLst>
      <p:ext uri="{BB962C8B-B14F-4D97-AF65-F5344CB8AC3E}">
        <p14:creationId xmlns:p14="http://schemas.microsoft.com/office/powerpoint/2010/main" val="390566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7295-120D-4E6D-82EB-3B469155AC22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5337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7FD9-E13A-44DB-8188-5870EB1BB577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138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2BE-7CE8-4C35-9735-5F4DA694229A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9881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3E22-B693-416B-AB86-9C3DB0AD2F21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6593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6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4475-AF8E-4D13-85D5-38C590638CA8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33618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2A5E-B904-4660-B546-393C85236AE5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5069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7610-DBBC-49CD-8499-BCCBC1D4B3B3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90618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9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8" y="274649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D1BD-122E-4A73-B949-AE1BD8FBE9E3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565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A543-82E5-4C7C-91E7-049B0168D1EF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1B9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ssec logo">
            <a:extLst>
              <a:ext uri="{FF2B5EF4-FFF2-40B4-BE49-F238E27FC236}">
                <a16:creationId xmlns:a16="http://schemas.microsoft.com/office/drawing/2014/main" id="{4C16A28B-B1C6-42B7-AD72-C3175BC1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07" y="269206"/>
            <a:ext cx="1287586" cy="12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ED958E-AE52-4FB7-A267-3A06FA9DFC31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10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FB643-9EB5-499D-8E88-67DB0FD29BC1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3589A-B3DB-467E-AB43-1708379828EC}"/>
              </a:ext>
            </a:extLst>
          </p:cNvPr>
          <p:cNvSpPr/>
          <p:nvPr/>
        </p:nvSpPr>
        <p:spPr>
          <a:xfrm rot="21216921">
            <a:off x="776536" y="1448780"/>
            <a:ext cx="8352928" cy="3960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216921">
            <a:off x="1826325" y="1511189"/>
            <a:ext cx="7159123" cy="374441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B4036E-7BBF-4B63-A49A-ED1375F69460}"/>
              </a:ext>
            </a:extLst>
          </p:cNvPr>
          <p:cNvGrpSpPr/>
          <p:nvPr/>
        </p:nvGrpSpPr>
        <p:grpSpPr>
          <a:xfrm rot="21216921">
            <a:off x="605081" y="1545474"/>
            <a:ext cx="1193805" cy="2400657"/>
            <a:chOff x="518835" y="4797152"/>
            <a:chExt cx="1193805" cy="24006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1B698-1032-4D94-8C2A-F7E3E9910637}"/>
                </a:ext>
              </a:extLst>
            </p:cNvPr>
            <p:cNvSpPr txBox="1"/>
            <p:nvPr userDrawn="1"/>
          </p:nvSpPr>
          <p:spPr>
            <a:xfrm>
              <a:off x="518835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37837A-790F-4CA0-A62A-9321B6695EC0}"/>
                </a:ext>
              </a:extLst>
            </p:cNvPr>
            <p:cNvSpPr txBox="1"/>
            <p:nvPr userDrawn="1"/>
          </p:nvSpPr>
          <p:spPr>
            <a:xfrm>
              <a:off x="886773" y="4797152"/>
              <a:ext cx="825867" cy="240065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5000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ʽ</a:t>
              </a:r>
              <a:endParaRPr lang="fr-FR" sz="15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A7799C70-DAF1-413A-90E1-B5718EA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021317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550" y="980729"/>
            <a:ext cx="6026150" cy="5145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CD96-2A10-4D56-94FD-8E14761B525E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357286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006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C78D-0D56-4A02-94CE-7D36646887F4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62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7FEA-2A95-4E00-8503-E0DDA63A48B3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pic>
        <p:nvPicPr>
          <p:cNvPr id="16386" name="Picture 2" descr="http://developer.r-project.org/Logo/Rlogo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Picture 2" descr="http://developer.r-project.org/Logo/Rlogo-2.png">
            <a:extLst>
              <a:ext uri="{FF2B5EF4-FFF2-40B4-BE49-F238E27FC236}">
                <a16:creationId xmlns:a16="http://schemas.microsoft.com/office/drawing/2014/main" id="{612CB8D3-D0BD-45C2-B14F-31B8783EA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74" y="908720"/>
            <a:ext cx="648072" cy="491642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0DDAFF-B067-431C-BD9C-7DD2D83603E2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08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35"/>
            <a:ext cx="8490148" cy="5184575"/>
          </a:xfrm>
        </p:spPr>
        <p:txBody>
          <a:bodyPr>
            <a:normAutofit/>
          </a:bodyPr>
          <a:lstStyle>
            <a:lvl1pPr>
              <a:buNone/>
              <a:defRPr sz="2000"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0">
                <a:latin typeface="Code New Roman" pitchFamily="49" charset="0"/>
                <a:cs typeface="Code New Roman" pitchFamily="49" charset="0"/>
              </a:defRPr>
            </a:lvl2pPr>
            <a:lvl3pPr>
              <a:buNone/>
              <a:defRPr b="0">
                <a:latin typeface="Code New Roman" pitchFamily="49" charset="0"/>
                <a:cs typeface="Code New Roman" pitchFamily="49" charset="0"/>
              </a:defRPr>
            </a:lvl3pPr>
            <a:lvl4pPr>
              <a:buNone/>
              <a:defRPr b="0">
                <a:latin typeface="Code New Roman" pitchFamily="49" charset="0"/>
                <a:cs typeface="Code New Roman" pitchFamily="49" charset="0"/>
              </a:defRPr>
            </a:lvl4pPr>
            <a:lvl5pPr>
              <a:buNone/>
              <a:defRPr b="0">
                <a:latin typeface="Code New Roman" pitchFamily="49" charset="0"/>
                <a:cs typeface="Code New Roman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4C47-E547-4D5D-853D-E4701C76F855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http://www.mysql.com/common/logos/logo-mysql-170x1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3" y="908720"/>
            <a:ext cx="745126" cy="504056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07D6D1-49E8-47D7-AD4F-5067F369DBF0}"/>
              </a:ext>
            </a:extLst>
          </p:cNvPr>
          <p:cNvSpPr/>
          <p:nvPr userDrawn="1"/>
        </p:nvSpPr>
        <p:spPr>
          <a:xfrm>
            <a:off x="488504" y="980728"/>
            <a:ext cx="288032" cy="518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2" name="Picture 2" descr="http://www.mysql.com/common/logos/logo-mysql-170x115.png">
            <a:extLst>
              <a:ext uri="{FF2B5EF4-FFF2-40B4-BE49-F238E27FC236}">
                <a16:creationId xmlns:a16="http://schemas.microsoft.com/office/drawing/2014/main" id="{885B2A75-F512-4EAB-BC24-BC2F8ECEEC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424" y="908720"/>
            <a:ext cx="74512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966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66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6769-AB32-4643-AC7B-45F44BB7F3C7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58F23-9EE3-45C8-AC96-9ED643B4315F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7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CC3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1"/>
            <a:ext cx="8420100" cy="1362075"/>
          </a:xfrm>
          <a:effectLst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CB82-14F3-4407-B44A-450773340EA5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2C6B86-5857-48EA-9422-CB2334D9761F}"/>
              </a:ext>
            </a:extLst>
          </p:cNvPr>
          <p:cNvCxnSpPr/>
          <p:nvPr userDrawn="1"/>
        </p:nvCxnSpPr>
        <p:spPr>
          <a:xfrm>
            <a:off x="0" y="3429000"/>
            <a:ext cx="9906000" cy="0"/>
          </a:xfrm>
          <a:prstGeom prst="line">
            <a:avLst/>
          </a:prstGeom>
          <a:ln w="635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4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980729"/>
            <a:ext cx="8915400" cy="51454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3CD96-2A10-4D56-94FD-8E14761B525E}" type="datetime1">
              <a:rPr lang="fr-BE" smtClean="0"/>
              <a:pPr/>
              <a:t>04-10-20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5687-1239-4E04-8306-49ECDD3E83CE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031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Gotham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tham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Gotham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Marketing </a:t>
            </a:r>
            <a:r>
              <a:rPr lang="fr-BE" dirty="0" err="1"/>
              <a:t>Analytics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sz="1800" dirty="0"/>
              <a:t>Session 5</a:t>
            </a:r>
          </a:p>
          <a:p>
            <a:r>
              <a:rPr lang="fr-BE" dirty="0" err="1"/>
              <a:t>Scoring</a:t>
            </a:r>
            <a:r>
              <a:rPr lang="fr-BE" dirty="0"/>
              <a:t> </a:t>
            </a:r>
            <a:r>
              <a:rPr lang="fr-BE"/>
              <a:t>(basic)</a:t>
            </a:r>
            <a:endParaRPr lang="fr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102B-E77B-43B5-8808-6B711CB2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Know </a:t>
            </a:r>
            <a:r>
              <a:rPr lang="fr-BE" dirty="0" err="1"/>
              <a:t>tho</a:t>
            </a:r>
            <a:r>
              <a:rPr lang="fr-BE" dirty="0"/>
              <a:t> </a:t>
            </a:r>
            <a:r>
              <a:rPr lang="fr-BE" dirty="0" err="1"/>
              <a:t>industry</a:t>
            </a:r>
            <a:r>
              <a:rPr lang="fr-BE" dirty="0"/>
              <a:t> !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tho</a:t>
            </a:r>
            <a:r>
              <a:rPr lang="fr-BE" dirty="0"/>
              <a:t> data !</a:t>
            </a:r>
            <a:endParaRPr lang="en-US" dirty="0"/>
          </a:p>
        </p:txBody>
      </p:sp>
      <p:pic>
        <p:nvPicPr>
          <p:cNvPr id="5" name="Image 9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0E5F7255-68C5-4859-A96B-660555E95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00472" y="981074"/>
            <a:ext cx="9433048" cy="57661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A72C4-D9B8-45E7-926E-F9A5EC8C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798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Accidentally</a:t>
            </a:r>
            <a:r>
              <a:rPr lang="fr-BE" dirty="0"/>
              <a:t> </a:t>
            </a:r>
            <a:r>
              <a:rPr lang="fr-BE" dirty="0" err="1"/>
              <a:t>misleading</a:t>
            </a:r>
            <a:r>
              <a:rPr lang="fr-BE" dirty="0"/>
              <a:t>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AE9DF3-8423-415B-9B69-394D2823E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999" y="1162285"/>
            <a:ext cx="8100001" cy="47826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11</a:t>
            </a:fld>
            <a:endParaRPr lang="fr-B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0676-9CBC-4FAD-9CEA-2BB4D471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Accidentally</a:t>
            </a:r>
            <a:r>
              <a:rPr lang="fr-BE" dirty="0"/>
              <a:t> </a:t>
            </a:r>
            <a:r>
              <a:rPr lang="fr-BE" dirty="0" err="1"/>
              <a:t>misleading</a:t>
            </a:r>
            <a:r>
              <a:rPr lang="fr-BE" dirty="0"/>
              <a:t>…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994DD-9239-4974-9CF4-9D094906F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80" y="1484784"/>
            <a:ext cx="9315603" cy="4608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87E09-B17C-407C-B873-758CF7F04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26083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9068-6E71-499E-9E90-D57B3464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Accidentally misleading</a:t>
            </a:r>
          </a:p>
        </p:txBody>
      </p:sp>
      <p:pic>
        <p:nvPicPr>
          <p:cNvPr id="5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FFF78F1-357B-4730-9F1B-5F1C1B6B7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88504" y="1268759"/>
            <a:ext cx="8915400" cy="53316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F0379-4952-41B3-8A6F-D8EC5148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3058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Know </a:t>
            </a:r>
            <a:r>
              <a:rPr lang="fr-BE" dirty="0" err="1"/>
              <a:t>tho</a:t>
            </a:r>
            <a:r>
              <a:rPr lang="fr-BE" dirty="0"/>
              <a:t> </a:t>
            </a:r>
            <a:r>
              <a:rPr lang="fr-BE" dirty="0" err="1"/>
              <a:t>industry</a:t>
            </a:r>
            <a:r>
              <a:rPr lang="fr-BE" dirty="0"/>
              <a:t> !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tho</a:t>
            </a:r>
            <a:r>
              <a:rPr lang="fr-BE" dirty="0"/>
              <a:t> data !</a:t>
            </a:r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35205" y="981074"/>
            <a:ext cx="7635590" cy="57404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14</a:t>
            </a:fld>
            <a:endParaRPr lang="fr-B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Example</a:t>
            </a:r>
            <a:r>
              <a:rPr lang="fr-BE" dirty="0"/>
              <a:t> </a:t>
            </a:r>
            <a:r>
              <a:rPr lang="fr-BE" sz="1800" dirty="0"/>
              <a:t>(</a:t>
            </a:r>
            <a:r>
              <a:rPr lang="fr-BE" sz="1800" dirty="0" err="1"/>
              <a:t>same</a:t>
            </a:r>
            <a:r>
              <a:rPr lang="fr-BE" sz="1800" dirty="0"/>
              <a:t> </a:t>
            </a:r>
            <a:r>
              <a:rPr lang="fr-BE" sz="1800" dirty="0" err="1"/>
              <a:t>scale</a:t>
            </a:r>
            <a:r>
              <a:rPr lang="fr-BE" sz="1800" dirty="0"/>
              <a:t>)</a:t>
            </a:r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497" y="1405294"/>
            <a:ext cx="8211006" cy="519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15</a:t>
            </a:fld>
            <a:endParaRPr lang="fr-B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Example</a:t>
            </a:r>
            <a:r>
              <a:rPr lang="fr-BE" dirty="0"/>
              <a:t> </a:t>
            </a:r>
            <a:r>
              <a:rPr lang="fr-BE" sz="1800" dirty="0"/>
              <a:t>(</a:t>
            </a:r>
            <a:r>
              <a:rPr lang="fr-BE" sz="1800" dirty="0" err="1"/>
              <a:t>different</a:t>
            </a:r>
            <a:r>
              <a:rPr lang="fr-BE" sz="1800" dirty="0"/>
              <a:t> </a:t>
            </a:r>
            <a:r>
              <a:rPr lang="fr-BE" sz="1800" dirty="0" err="1"/>
              <a:t>scales</a:t>
            </a:r>
            <a:r>
              <a:rPr lang="fr-BE" sz="1800" dirty="0"/>
              <a:t>)</a:t>
            </a:r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1405294"/>
            <a:ext cx="8153400" cy="5155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16</a:t>
            </a:fld>
            <a:endParaRPr lang="fr-B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5AC2-964E-422F-A5F5-3EC93D1D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Don’t assume </a:t>
            </a:r>
            <a:r>
              <a:rPr lang="fr-FR" dirty="0" err="1"/>
              <a:t>you</a:t>
            </a:r>
            <a:r>
              <a:rPr lang="fr-FR" dirty="0"/>
              <a:t> know…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3BA4-B28B-4F69-B77E-D520E728B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a fine line </a:t>
            </a:r>
            <a:r>
              <a:rPr lang="fr-FR" dirty="0" err="1"/>
              <a:t>between</a:t>
            </a:r>
            <a:r>
              <a:rPr lang="fr-FR" dirty="0"/>
              <a:t> « </a:t>
            </a:r>
            <a:r>
              <a:rPr lang="fr-FR" dirty="0" err="1"/>
              <a:t>guessing</a:t>
            </a:r>
            <a:r>
              <a:rPr lang="fr-FR" dirty="0"/>
              <a:t> » and « </a:t>
            </a:r>
            <a:r>
              <a:rPr lang="fr-FR" dirty="0" err="1"/>
              <a:t>pretending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know »</a:t>
            </a:r>
          </a:p>
          <a:p>
            <a:endParaRPr lang="fr-FR" dirty="0"/>
          </a:p>
          <a:p>
            <a:r>
              <a:rPr lang="fr-FR" dirty="0"/>
              <a:t>Don’t cross </a:t>
            </a:r>
            <a:r>
              <a:rPr lang="fr-FR" dirty="0" err="1"/>
              <a:t>it</a:t>
            </a:r>
            <a:r>
              <a:rPr lang="fr-FR" dirty="0"/>
              <a:t> !</a:t>
            </a:r>
          </a:p>
          <a:p>
            <a:endParaRPr lang="fr-FR" dirty="0"/>
          </a:p>
          <a:p>
            <a:r>
              <a:rPr lang="fr-FR" dirty="0"/>
              <a:t>If not sure,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as question marks…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57300-8429-464E-A286-575EA257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93307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7AF3-6DFB-49CB-A8A1-3D3F4CD5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assume you know…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70437-DFC7-49E7-877D-69F72C2D7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1047041"/>
            <a:ext cx="8915400" cy="50131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48CA-29AE-44E2-AE15-9359162D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18</a:t>
            </a:fld>
            <a:endParaRPr lang="fr-B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FB5544-C757-4AAB-8C2B-F1A26C5961C0}"/>
              </a:ext>
            </a:extLst>
          </p:cNvPr>
          <p:cNvSpPr/>
          <p:nvPr/>
        </p:nvSpPr>
        <p:spPr>
          <a:xfrm>
            <a:off x="560512" y="3645024"/>
            <a:ext cx="3600400" cy="1512168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</a:t>
            </a:r>
            <a:r>
              <a:rPr lang="en-US" dirty="0" err="1"/>
              <a:t>übber</a:t>
            </a:r>
            <a:r>
              <a:rPr lang="en-US" dirty="0"/>
              <a:t>-clear, be consistent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8"/>
            <a:ext cx="8915400" cy="54005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you showing?</a:t>
            </a:r>
          </a:p>
          <a:p>
            <a:pPr lvl="1"/>
            <a:r>
              <a:rPr lang="en-US" dirty="0"/>
              <a:t>Axis?</a:t>
            </a:r>
          </a:p>
          <a:p>
            <a:pPr lvl="1"/>
            <a:r>
              <a:rPr lang="en-US" dirty="0"/>
              <a:t>Scale? (people, acts, money)</a:t>
            </a:r>
          </a:p>
          <a:p>
            <a:pPr lvl="1"/>
            <a:r>
              <a:rPr lang="en-US" dirty="0"/>
              <a:t>Time period?</a:t>
            </a:r>
          </a:p>
          <a:p>
            <a:endParaRPr lang="en-US" dirty="0"/>
          </a:p>
          <a:p>
            <a:r>
              <a:rPr lang="en-US" dirty="0"/>
              <a:t>In what order?</a:t>
            </a:r>
          </a:p>
          <a:p>
            <a:pPr lvl="1"/>
            <a:r>
              <a:rPr lang="en-US" dirty="0"/>
              <a:t>We read from top to bottom, left to right</a:t>
            </a:r>
          </a:p>
          <a:p>
            <a:endParaRPr lang="en-US" dirty="0"/>
          </a:p>
          <a:p>
            <a:r>
              <a:rPr lang="en-US" dirty="0"/>
              <a:t>How you have reached these figures</a:t>
            </a:r>
          </a:p>
          <a:p>
            <a:pPr lvl="1"/>
            <a:r>
              <a:rPr lang="en-US" dirty="0"/>
              <a:t>Have you excluded data points? Why?</a:t>
            </a:r>
          </a:p>
          <a:p>
            <a:endParaRPr lang="en-US" dirty="0"/>
          </a:p>
          <a:p>
            <a:r>
              <a:rPr lang="en-US" dirty="0"/>
              <a:t>What methods you have used</a:t>
            </a:r>
          </a:p>
          <a:p>
            <a:pPr lvl="1"/>
            <a:r>
              <a:rPr lang="en-US" dirty="0"/>
              <a:t>Why that method?</a:t>
            </a:r>
          </a:p>
          <a:p>
            <a:pPr lvl="1"/>
            <a:r>
              <a:rPr lang="en-US" dirty="0"/>
              <a:t>Why 5 segments?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19</a:t>
            </a:fld>
            <a:endParaRPr lang="fr-BE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408844">
            <a:off x="6940996" y="2060848"/>
            <a:ext cx="247650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#1</a:t>
            </a:r>
          </a:p>
          <a:p>
            <a:pPr lvl="1"/>
            <a:r>
              <a:rPr lang="en-US" dirty="0"/>
              <a:t>Feedback </a:t>
            </a:r>
          </a:p>
          <a:p>
            <a:pPr lvl="1"/>
            <a:r>
              <a:rPr lang="en-US" dirty="0"/>
              <a:t>Presentation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Predictive modeling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Logistic regression (</a:t>
            </a:r>
            <a:r>
              <a:rPr lang="en-US" dirty="0" err="1"/>
              <a:t>logit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Scoring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</a:t>
            </a:fld>
            <a:endParaRPr lang="fr-B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05F0-E9DB-46F4-BFC6-1A93390C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jargon? Double </a:t>
            </a:r>
            <a:r>
              <a:rPr lang="fr-FR" dirty="0" err="1"/>
              <a:t>counting</a:t>
            </a:r>
            <a:r>
              <a:rPr lang="fr-FR" dirty="0"/>
              <a:t>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2D4458-B78F-4E30-AFDA-B4FF5A56A6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580098" y="981074"/>
            <a:ext cx="6745804" cy="5740411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202AE-19E7-462C-8CE4-32F56293F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20</a:t>
            </a:fld>
            <a:endParaRPr lang="fr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E634B-2A38-437E-8FB5-F2E4F9C825E0}"/>
              </a:ext>
            </a:extLst>
          </p:cNvPr>
          <p:cNvPicPr/>
          <p:nvPr/>
        </p:nvPicPr>
        <p:blipFill rotWithShape="1">
          <a:blip r:embed="rId3"/>
          <a:srcRect l="85277"/>
          <a:stretch/>
        </p:blipFill>
        <p:spPr>
          <a:xfrm>
            <a:off x="8226648" y="1862206"/>
            <a:ext cx="751300" cy="3940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66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CCF5-BA58-4B21-B995-2CDDF145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terms</a:t>
            </a:r>
            <a:r>
              <a:rPr lang="fr-FR" dirty="0"/>
              <a:t> and </a:t>
            </a:r>
            <a:r>
              <a:rPr lang="fr-FR" dirty="0" err="1"/>
              <a:t>scientific</a:t>
            </a:r>
            <a:r>
              <a:rPr lang="fr-FR" dirty="0"/>
              <a:t> notation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7FCDC8-E75E-4CF3-A492-61FEA75A0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304" y="1268760"/>
            <a:ext cx="5553392" cy="52060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DD1D0-2454-41F6-95DF-0F90616C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6923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</a:t>
            </a:r>
            <a:r>
              <a:rPr lang="en-US" dirty="0" err="1"/>
              <a:t>übber</a:t>
            </a:r>
            <a:r>
              <a:rPr lang="en-US" dirty="0"/>
              <a:t>-clear, be consistent</a:t>
            </a:r>
            <a:endParaRPr lang="fr-BE" dirty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41557" y="981074"/>
            <a:ext cx="7622886" cy="57404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22</a:t>
            </a:fld>
            <a:endParaRPr lang="fr-B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569E-8F19-4D24-BBEB-D9E53A0E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</a:t>
            </a:r>
            <a:r>
              <a:rPr lang="en-US" dirty="0" err="1"/>
              <a:t>übber</a:t>
            </a:r>
            <a:r>
              <a:rPr lang="en-US" dirty="0"/>
              <a:t>-clear, be consistent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B7A270-50C2-4EC3-AF5A-7F97F6DA0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1627937"/>
            <a:ext cx="8915400" cy="38513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7B3A4-F245-4F7A-B43C-61839A87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94311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Be </a:t>
            </a:r>
            <a:r>
              <a:rPr lang="fr-BE" dirty="0" err="1"/>
              <a:t>übber</a:t>
            </a:r>
            <a:r>
              <a:rPr lang="fr-BE" dirty="0"/>
              <a:t>-</a:t>
            </a:r>
            <a:r>
              <a:rPr lang="fr-BE" dirty="0" err="1"/>
              <a:t>clear</a:t>
            </a:r>
            <a:r>
              <a:rPr lang="fr-BE" dirty="0"/>
              <a:t>, </a:t>
            </a:r>
            <a:r>
              <a:rPr lang="fr-BE" dirty="0" err="1"/>
              <a:t>be</a:t>
            </a:r>
            <a:r>
              <a:rPr lang="fr-BE" dirty="0"/>
              <a:t> consistent</a:t>
            </a:r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25426" y="981075"/>
            <a:ext cx="6855148" cy="514508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24</a:t>
            </a:fld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1568624" y="2924944"/>
            <a:ext cx="504056" cy="2664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/>
        </p:nvSpPr>
        <p:spPr>
          <a:xfrm>
            <a:off x="7617296" y="3501008"/>
            <a:ext cx="504056" cy="15841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9D2B-0940-4E4D-91EE-D6A537A4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Be </a:t>
            </a:r>
            <a:r>
              <a:rPr lang="fr-BE" dirty="0" err="1"/>
              <a:t>übber-clear</a:t>
            </a:r>
            <a:r>
              <a:rPr lang="fr-BE" dirty="0"/>
              <a:t>, </a:t>
            </a:r>
            <a:r>
              <a:rPr lang="fr-BE" dirty="0" err="1"/>
              <a:t>be</a:t>
            </a:r>
            <a:r>
              <a:rPr lang="fr-BE" dirty="0"/>
              <a:t> consistent</a:t>
            </a:r>
            <a:endParaRPr lang="en-US" dirty="0"/>
          </a:p>
        </p:txBody>
      </p:sp>
      <p:pic>
        <p:nvPicPr>
          <p:cNvPr id="5" name="Google Shape;164;p20">
            <a:extLst>
              <a:ext uri="{FF2B5EF4-FFF2-40B4-BE49-F238E27FC236}">
                <a16:creationId xmlns:a16="http://schemas.microsoft.com/office/drawing/2014/main" id="{65D2A826-7B2C-498B-A1F1-F71089E63E6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536" y="1196752"/>
            <a:ext cx="8280920" cy="49685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15C6-4D18-406B-A824-219694B7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25</a:t>
            </a:fld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288E2-58EB-4226-A6AD-AD7629658D81}"/>
              </a:ext>
            </a:extLst>
          </p:cNvPr>
          <p:cNvSpPr/>
          <p:nvPr/>
        </p:nvSpPr>
        <p:spPr>
          <a:xfrm rot="21248666">
            <a:off x="2432978" y="2223690"/>
            <a:ext cx="6718535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4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Be </a:t>
            </a:r>
            <a:r>
              <a:rPr lang="fr-BE" dirty="0" err="1"/>
              <a:t>übber</a:t>
            </a:r>
            <a:r>
              <a:rPr lang="fr-BE" dirty="0"/>
              <a:t>-</a:t>
            </a:r>
            <a:r>
              <a:rPr lang="fr-BE" dirty="0" err="1"/>
              <a:t>clear</a:t>
            </a:r>
            <a:r>
              <a:rPr lang="fr-BE" dirty="0"/>
              <a:t>, </a:t>
            </a:r>
            <a:r>
              <a:rPr lang="fr-BE" dirty="0" err="1"/>
              <a:t>be</a:t>
            </a:r>
            <a:r>
              <a:rPr lang="fr-BE" dirty="0"/>
              <a:t> consistent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26</a:t>
            </a:fld>
            <a:endParaRPr lang="fr-BE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472" y="1048891"/>
            <a:ext cx="46767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5008" y="3068960"/>
            <a:ext cx="4657725" cy="358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Curved Connector 7"/>
          <p:cNvCxnSpPr>
            <a:stCxn id="70658" idx="2"/>
            <a:endCxn id="70659" idx="1"/>
          </p:cNvCxnSpPr>
          <p:nvPr/>
        </p:nvCxnSpPr>
        <p:spPr>
          <a:xfrm rot="16200000" flipH="1">
            <a:off x="3137818" y="2974058"/>
            <a:ext cx="1288232" cy="2486148"/>
          </a:xfrm>
          <a:prstGeom prst="curvedConnector2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KISS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27</a:t>
            </a:fld>
            <a:endParaRPr lang="fr-BE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5074" y="1340768"/>
            <a:ext cx="647585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5074" y="1340768"/>
            <a:ext cx="6478286" cy="454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KISS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28</a:t>
            </a:fld>
            <a:endParaRPr lang="fr-B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KISS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KISS = Keep It Simple, Stupid !</a:t>
            </a:r>
          </a:p>
          <a:p>
            <a:endParaRPr lang="en-US" dirty="0"/>
          </a:p>
          <a:p>
            <a:r>
              <a:rPr lang="en-US" dirty="0"/>
              <a:t>Design and information presentation principle</a:t>
            </a:r>
          </a:p>
          <a:p>
            <a:pPr lvl="1"/>
            <a:r>
              <a:rPr lang="en-US" dirty="0"/>
              <a:t>Maximize data-ink ratio</a:t>
            </a:r>
          </a:p>
          <a:p>
            <a:pPr lvl="1"/>
            <a:r>
              <a:rPr lang="en-US" dirty="0"/>
              <a:t>See </a:t>
            </a:r>
            <a:r>
              <a:rPr lang="en-US" u="sng" dirty="0"/>
              <a:t>Visual Display of Quantitative Data</a:t>
            </a:r>
            <a:r>
              <a:rPr lang="en-US" dirty="0"/>
              <a:t>, by </a:t>
            </a:r>
            <a:r>
              <a:rPr lang="en-US" dirty="0" err="1"/>
              <a:t>Tufte</a:t>
            </a:r>
            <a:r>
              <a:rPr lang="en-US" dirty="0"/>
              <a:t> (2001)</a:t>
            </a:r>
          </a:p>
          <a:p>
            <a:endParaRPr lang="en-US" dirty="0"/>
          </a:p>
          <a:p>
            <a:r>
              <a:rPr lang="en-US" dirty="0"/>
              <a:t>Use psychological biases to your advantage</a:t>
            </a:r>
          </a:p>
          <a:p>
            <a:pPr lvl="1"/>
            <a:r>
              <a:rPr lang="en-US" dirty="0"/>
              <a:t>Less noise </a:t>
            </a:r>
            <a:r>
              <a:rPr lang="en-US" dirty="0">
                <a:sym typeface="Wingdings 3"/>
              </a:rPr>
              <a:t> </a:t>
            </a:r>
            <a:r>
              <a:rPr lang="en-US" dirty="0"/>
              <a:t>Less efforts </a:t>
            </a:r>
            <a:r>
              <a:rPr lang="en-US" dirty="0">
                <a:sym typeface="Wingdings 3"/>
              </a:rPr>
              <a:t> More at ease  More convincing</a:t>
            </a:r>
          </a:p>
          <a:p>
            <a:pPr lvl="1"/>
            <a:r>
              <a:rPr lang="en-US" dirty="0">
                <a:sym typeface="Wingdings 3"/>
              </a:rPr>
              <a:t>Example: “the average distance to the moon is 240,000 miles”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29</a:t>
            </a:fld>
            <a:endParaRPr lang="fr-B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</a:t>
            </a:fld>
            <a:endParaRPr lang="fr-B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t="16184" r="2285" b="3965"/>
          <a:stretch/>
        </p:blipFill>
        <p:spPr bwMode="auto">
          <a:xfrm>
            <a:off x="0" y="836711"/>
            <a:ext cx="9906000" cy="6042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all you have is a hammer…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30</a:t>
            </a:fld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3678F-1424-4890-A5EA-CAD7FF53608E}"/>
              </a:ext>
            </a:extLst>
          </p:cNvPr>
          <p:cNvSpPr/>
          <p:nvPr/>
        </p:nvSpPr>
        <p:spPr>
          <a:xfrm>
            <a:off x="0" y="836710"/>
            <a:ext cx="9906000" cy="28803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all you have is a hammer…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80728"/>
            <a:ext cx="8915400" cy="5616623"/>
          </a:xfrm>
        </p:spPr>
        <p:txBody>
          <a:bodyPr>
            <a:normAutofit/>
          </a:bodyPr>
          <a:lstStyle/>
          <a:p>
            <a:r>
              <a:rPr lang="en-US" dirty="0"/>
              <a:t>It doesn’t matter how […] a method is</a:t>
            </a:r>
          </a:p>
          <a:p>
            <a:pPr lvl="1"/>
            <a:r>
              <a:rPr lang="en-US" dirty="0"/>
              <a:t>Elaborate</a:t>
            </a:r>
          </a:p>
          <a:p>
            <a:pPr lvl="1"/>
            <a:r>
              <a:rPr lang="en-US" dirty="0"/>
              <a:t>Elegant</a:t>
            </a:r>
          </a:p>
          <a:p>
            <a:pPr lvl="1"/>
            <a:r>
              <a:rPr lang="en-US" dirty="0"/>
              <a:t>Impressive</a:t>
            </a:r>
          </a:p>
          <a:p>
            <a:pPr lvl="1"/>
            <a:r>
              <a:rPr lang="en-US" dirty="0"/>
              <a:t>Hard to learn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If it’s just not what you need, don’t use it</a:t>
            </a:r>
          </a:p>
          <a:p>
            <a:endParaRPr lang="en-US" dirty="0"/>
          </a:p>
          <a:p>
            <a:r>
              <a:rPr lang="en-US" dirty="0"/>
              <a:t>Start with the business question first, then use the simplest method available to answer that question</a:t>
            </a:r>
          </a:p>
          <a:p>
            <a:pPr lvl="1"/>
            <a:r>
              <a:rPr lang="en-US" dirty="0"/>
              <a:t>And sometimes, the simpler method to answer correctly/optimally the question will be very complex</a:t>
            </a:r>
          </a:p>
          <a:p>
            <a:pPr lvl="1"/>
            <a:r>
              <a:rPr lang="en-US" dirty="0"/>
              <a:t>Rely heavily on “model free” evidence if you 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31</a:t>
            </a:fld>
            <a:endParaRPr lang="fr-B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all folks 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40632" y="980729"/>
            <a:ext cx="7770068" cy="51454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 not present data in a misleading way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D</a:t>
            </a:r>
            <a:r>
              <a:rPr lang="en-US" dirty="0"/>
              <a:t>o not assume you know…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 clear, be consistent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it simple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overuse statistical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4</a:t>
            </a:fld>
            <a:endParaRPr lang="fr-B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Know </a:t>
            </a:r>
            <a:r>
              <a:rPr lang="fr-BE" dirty="0" err="1"/>
              <a:t>tho</a:t>
            </a:r>
            <a:r>
              <a:rPr lang="fr-BE" dirty="0"/>
              <a:t> </a:t>
            </a:r>
            <a:r>
              <a:rPr lang="fr-BE" dirty="0" err="1"/>
              <a:t>industry</a:t>
            </a:r>
            <a:r>
              <a:rPr lang="fr-BE" dirty="0"/>
              <a:t> !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tho</a:t>
            </a:r>
            <a:r>
              <a:rPr lang="fr-BE" dirty="0"/>
              <a:t> data 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extremely easy to present misleading information</a:t>
            </a:r>
          </a:p>
          <a:p>
            <a:pPr lvl="1"/>
            <a:r>
              <a:rPr lang="en-US" dirty="0"/>
              <a:t>It can be on purpose (liar)</a:t>
            </a:r>
          </a:p>
          <a:p>
            <a:pPr lvl="1"/>
            <a:r>
              <a:rPr lang="en-US" dirty="0"/>
              <a:t>It can be by accident (misguided)</a:t>
            </a:r>
          </a:p>
          <a:p>
            <a:endParaRPr lang="en-US" dirty="0"/>
          </a:p>
          <a:p>
            <a:r>
              <a:rPr lang="en-US" dirty="0"/>
              <a:t>The only solution:</a:t>
            </a:r>
          </a:p>
          <a:p>
            <a:pPr lvl="1"/>
            <a:r>
              <a:rPr lang="en-US" dirty="0"/>
              <a:t>Know </a:t>
            </a:r>
            <a:r>
              <a:rPr lang="en-US" dirty="0" err="1"/>
              <a:t>tho</a:t>
            </a:r>
            <a:r>
              <a:rPr lang="en-US" dirty="0"/>
              <a:t> industry !</a:t>
            </a:r>
          </a:p>
          <a:p>
            <a:pPr lvl="1"/>
            <a:r>
              <a:rPr lang="en-US" dirty="0"/>
              <a:t>Understand </a:t>
            </a:r>
            <a:r>
              <a:rPr lang="en-US" dirty="0" err="1"/>
              <a:t>tho</a:t>
            </a:r>
            <a:r>
              <a:rPr lang="en-US" dirty="0"/>
              <a:t> data !</a:t>
            </a:r>
          </a:p>
          <a:p>
            <a:pPr lvl="1"/>
            <a:r>
              <a:rPr lang="en-US" dirty="0"/>
              <a:t>Question everything</a:t>
            </a:r>
          </a:p>
          <a:p>
            <a:endParaRPr lang="en-US" dirty="0"/>
          </a:p>
          <a:p>
            <a:r>
              <a:rPr lang="en-US" dirty="0"/>
              <a:t>Business domain expertise</a:t>
            </a:r>
            <a:br>
              <a:rPr lang="en-US" dirty="0"/>
            </a:br>
            <a:r>
              <a:rPr lang="en-US" dirty="0"/>
              <a:t>is essential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5</a:t>
            </a:fld>
            <a:endParaRPr lang="fr-BE"/>
          </a:p>
        </p:txBody>
      </p:sp>
      <p:pic>
        <p:nvPicPr>
          <p:cNvPr id="3074" name="Picture 2" descr="http://www.businessintelligence.com.s3.amazonaws.com/wp-content/uploads/2014/03/Data-Science-Sherlock-holm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7136" y="3140968"/>
            <a:ext cx="2638425" cy="2857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Know </a:t>
            </a:r>
            <a:r>
              <a:rPr lang="fr-BE" dirty="0" err="1"/>
              <a:t>tho</a:t>
            </a:r>
            <a:r>
              <a:rPr lang="fr-BE" dirty="0"/>
              <a:t> </a:t>
            </a:r>
            <a:r>
              <a:rPr lang="fr-BE" dirty="0" err="1"/>
              <a:t>industry</a:t>
            </a:r>
            <a:r>
              <a:rPr lang="fr-BE" dirty="0"/>
              <a:t> !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tho</a:t>
            </a:r>
            <a:r>
              <a:rPr lang="fr-BE" dirty="0"/>
              <a:t> data !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37499" y="981075"/>
            <a:ext cx="8631001" cy="514508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6</a:t>
            </a:fld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1064568" y="4077072"/>
            <a:ext cx="7848872" cy="9361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2057128" y="2852936"/>
            <a:ext cx="685631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Know </a:t>
            </a:r>
            <a:r>
              <a:rPr lang="fr-BE" dirty="0" err="1"/>
              <a:t>tho</a:t>
            </a:r>
            <a:r>
              <a:rPr lang="fr-BE" dirty="0"/>
              <a:t> </a:t>
            </a:r>
            <a:r>
              <a:rPr lang="fr-BE" dirty="0" err="1"/>
              <a:t>industry</a:t>
            </a:r>
            <a:r>
              <a:rPr lang="fr-BE" dirty="0"/>
              <a:t> !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tho</a:t>
            </a:r>
            <a:r>
              <a:rPr lang="fr-BE" dirty="0"/>
              <a:t> data !</a:t>
            </a:r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44488" y="1152127"/>
            <a:ext cx="9251970" cy="520423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7</a:t>
            </a:fld>
            <a:endParaRPr lang="fr-BE"/>
          </a:p>
        </p:txBody>
      </p:sp>
      <p:sp>
        <p:nvSpPr>
          <p:cNvPr id="6" name="Rectangle 5"/>
          <p:cNvSpPr/>
          <p:nvPr/>
        </p:nvSpPr>
        <p:spPr>
          <a:xfrm>
            <a:off x="7545288" y="3789040"/>
            <a:ext cx="864096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4016896" y="4725144"/>
            <a:ext cx="864096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7101-3FEA-4017-BAE8-0F033A5B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Know </a:t>
            </a:r>
            <a:r>
              <a:rPr lang="fr-BE" dirty="0" err="1"/>
              <a:t>tho</a:t>
            </a:r>
            <a:r>
              <a:rPr lang="fr-BE" dirty="0"/>
              <a:t> </a:t>
            </a:r>
            <a:r>
              <a:rPr lang="fr-BE" dirty="0" err="1"/>
              <a:t>industry</a:t>
            </a:r>
            <a:r>
              <a:rPr lang="fr-BE" dirty="0"/>
              <a:t> !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tho</a:t>
            </a:r>
            <a:r>
              <a:rPr lang="fr-BE" dirty="0"/>
              <a:t> data !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68AA7-52B6-42D4-9694-2EE7A846D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16" y="1052736"/>
            <a:ext cx="8712968" cy="58121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41E83-4AD3-4A3F-85E1-0D913923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8</a:t>
            </a:fld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1A6520-A869-4442-89F5-52D0DA9941B5}"/>
              </a:ext>
            </a:extLst>
          </p:cNvPr>
          <p:cNvSpPr/>
          <p:nvPr/>
        </p:nvSpPr>
        <p:spPr>
          <a:xfrm>
            <a:off x="6969224" y="1916832"/>
            <a:ext cx="864096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190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73DC-EF4B-4577-B25F-6055A2CF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Know </a:t>
            </a:r>
            <a:r>
              <a:rPr lang="fr-BE" dirty="0" err="1"/>
              <a:t>tho</a:t>
            </a:r>
            <a:r>
              <a:rPr lang="fr-BE" dirty="0"/>
              <a:t> </a:t>
            </a:r>
            <a:r>
              <a:rPr lang="fr-BE" dirty="0" err="1"/>
              <a:t>industry</a:t>
            </a:r>
            <a:r>
              <a:rPr lang="fr-BE" dirty="0"/>
              <a:t> !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tho</a:t>
            </a:r>
            <a:r>
              <a:rPr lang="fr-BE" dirty="0"/>
              <a:t> data !</a:t>
            </a:r>
            <a:endParaRPr lang="en-US" dirty="0"/>
          </a:p>
        </p:txBody>
      </p:sp>
      <p:pic>
        <p:nvPicPr>
          <p:cNvPr id="5" name="Google Shape;82;p17">
            <a:extLst>
              <a:ext uri="{FF2B5EF4-FFF2-40B4-BE49-F238E27FC236}">
                <a16:creationId xmlns:a16="http://schemas.microsoft.com/office/drawing/2014/main" id="{D857221F-C9E8-4AAF-BE37-9C664F1FC8E0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4528" y="981074"/>
            <a:ext cx="8352928" cy="56882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81492-E367-4FB8-9FF0-3212D566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5687-1239-4E04-8306-49ECDD3E83CE}" type="slidenum">
              <a:rPr lang="fr-BE" smtClean="0"/>
              <a:pPr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4788992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mod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model</Template>
  <TotalTime>2902</TotalTime>
  <Words>503</Words>
  <Application>Microsoft Office PowerPoint</Application>
  <PresentationFormat>A4 Paper (210x297 mm)</PresentationFormat>
  <Paragraphs>134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Times New Roman</vt:lpstr>
      <vt:lpstr>Arial</vt:lpstr>
      <vt:lpstr>Gotham Medium</vt:lpstr>
      <vt:lpstr>Code New Roman</vt:lpstr>
      <vt:lpstr>Gotham Book</vt:lpstr>
      <vt:lpstr>Courier New</vt:lpstr>
      <vt:lpstr>Slide model</vt:lpstr>
      <vt:lpstr>Marketing Analytics</vt:lpstr>
      <vt:lpstr>Agenda</vt:lpstr>
      <vt:lpstr>ASSIGNMENT #1</vt:lpstr>
      <vt:lpstr>Major comments</vt:lpstr>
      <vt:lpstr>Know tho industry ! Understand tho data !</vt:lpstr>
      <vt:lpstr>Know tho industry ! Understand tho data !</vt:lpstr>
      <vt:lpstr>Know tho industry ! Understand tho data !</vt:lpstr>
      <vt:lpstr>Know tho industry ! Understand tho data !</vt:lpstr>
      <vt:lpstr>Know tho industry ! Understand tho data !</vt:lpstr>
      <vt:lpstr>Know tho industry ! Understand tho data !</vt:lpstr>
      <vt:lpstr>Accidentally misleading…</vt:lpstr>
      <vt:lpstr>Accidentally misleading…</vt:lpstr>
      <vt:lpstr>Accidentally misleading</vt:lpstr>
      <vt:lpstr>Know tho industry ! Understand tho data !</vt:lpstr>
      <vt:lpstr>Example (same scale)</vt:lpstr>
      <vt:lpstr>Example (different scales)</vt:lpstr>
      <vt:lpstr>Don’t assume you know…</vt:lpstr>
      <vt:lpstr>Don’t assume you know…</vt:lpstr>
      <vt:lpstr>Be übber-clear, be consistent</vt:lpstr>
      <vt:lpstr>Technical jargon? Double counting?</vt:lpstr>
      <vt:lpstr>Technical terms and scientific notation</vt:lpstr>
      <vt:lpstr>Be übber-clear, be consistent</vt:lpstr>
      <vt:lpstr>Be übber-clear, be consistent</vt:lpstr>
      <vt:lpstr>Be übber-clear, be consistent</vt:lpstr>
      <vt:lpstr>Be übber-clear, be consistent</vt:lpstr>
      <vt:lpstr>Be übber-clear, be consistent</vt:lpstr>
      <vt:lpstr>KISS</vt:lpstr>
      <vt:lpstr>KISS</vt:lpstr>
      <vt:lpstr>KISS</vt:lpstr>
      <vt:lpstr>When all you have is a hammer…</vt:lpstr>
      <vt:lpstr>When all you have is a hammer…</vt:lpstr>
      <vt:lpstr>That’s all folks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Arnaud De Bruyn</dc:creator>
  <cp:lastModifiedBy>Arnaud De Bruyn</cp:lastModifiedBy>
  <cp:revision>64</cp:revision>
  <dcterms:created xsi:type="dcterms:W3CDTF">2015-01-09T07:44:21Z</dcterms:created>
  <dcterms:modified xsi:type="dcterms:W3CDTF">2020-10-04T08:54:13Z</dcterms:modified>
</cp:coreProperties>
</file>